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_rels/theme1.xml.rels" ContentType="application/vnd.openxmlformats-package.relationships+xml"/>
  <Override PartName="/ppt/theme/_rels/theme2.xml.rels" ContentType="application/vnd.openxmlformats-package.relationships+xml"/>
  <Override PartName="/ppt/theme/_rels/theme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media/image12.jpeg" ContentType="image/jpeg"/>
  <Override PartName="/ppt/media/image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60F3E7-DCF9-4AAC-B652-F04B7C24919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882540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154880" y="4891320"/>
            <a:ext cx="882540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B1460C-239E-44B7-B84E-7740BCEC400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154880" y="489132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677200" y="489132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A8E70D-3B12-404A-B6BD-E83E1CA0DE8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138920" y="365760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7122600" y="365760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1154880" y="489132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138920" y="489132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7122600" y="489132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DC3DF3E-D27C-4664-B620-99BE27B3D3D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CAF610-5ECC-4390-BA2F-47867A72FE9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54880" y="3657600"/>
            <a:ext cx="882540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E1196EE-6B63-453B-AF47-ED6B335EE7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882540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83218D1-DC15-41C5-8799-3F291422C3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04FAFE2-E3C7-463F-9E54-B07FA6ACD03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ADB5B49-7293-4557-9296-317C11B3A1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154880" y="1447920"/>
            <a:ext cx="8825400" cy="918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D31B5EE-D34E-43DA-B808-93F6E5735F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1154880" y="489132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39144DE-A991-43E1-B149-F5185D8EBB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154880" y="3657600"/>
            <a:ext cx="882540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C0C5E4-01E9-403A-BFA1-DFAED43972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677200" y="489132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5F5239-AA15-41EC-9BD9-5354A43B0B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154880" y="4891320"/>
            <a:ext cx="882540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D32B585-0AE5-493E-BF43-D773CCE11E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882540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1154880" y="4891320"/>
            <a:ext cx="882540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5F4734F-3ED4-4F6D-B74E-91C7822F614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1154880" y="489132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5677200" y="489132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3262AB5-325A-4AF8-97FB-8AB4387A762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138920" y="365760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7122600" y="365760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1154880" y="489132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4138920" y="489132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7122600" y="489132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CCD8B2-2E13-42CB-B0F4-DCEFD49FC14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697B81F-1C9F-4A98-B6A4-F0A6ACFEADF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1154880" y="3657600"/>
            <a:ext cx="882540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9C45303-9E7F-492A-9A91-49B7EDF0C17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882540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EB9B76F-A7FE-4C53-A5A0-8866F0E6805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6EBE00B-7704-4380-8A18-A0813F6F25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BCCBCD6-0C10-4030-B299-A4D54B92B4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882540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83FB9C-1BB1-4D5A-89D2-3F81A2C5B4F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1154880" y="1447920"/>
            <a:ext cx="8825400" cy="918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11D19B3-829C-4D07-ABBA-80B5AE1356F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1154880" y="489132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5D4FE07-C8F0-4A4D-A66B-E4EEB88CCB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5677200" y="489132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0DE2398-DB0F-45E8-8B04-D0FD859EE1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1154880" y="4891320"/>
            <a:ext cx="882540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3C5927C-04B1-403F-819E-F47EBB819E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882540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1154880" y="4891320"/>
            <a:ext cx="882540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359D397-C234-46E8-929F-FC745ACD32C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1154880" y="489132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5677200" y="489132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4DB0A80-9576-4E02-BF40-DF8012CC2BB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138920" y="365760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7122600" y="365760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1154880" y="489132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/>
          </p:nvPr>
        </p:nvSpPr>
        <p:spPr>
          <a:xfrm>
            <a:off x="4138920" y="489132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/>
          </p:nvPr>
        </p:nvSpPr>
        <p:spPr>
          <a:xfrm>
            <a:off x="7122600" y="4891320"/>
            <a:ext cx="28414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7CBD5CB-A696-43BE-9615-2940BA5BADA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5434F1-6A54-4B79-9C8B-DF0A2BEB55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D88B82-E46C-48D9-B5A2-10DF75FD6D4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1154880" y="1447920"/>
            <a:ext cx="8825400" cy="918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671F1E-27E4-4497-8C18-71EEBAD4AA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154880" y="489132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D1A559-252E-437C-B78E-E9CDA59AFA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236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5677200" y="489132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DE42F6-AD5E-4488-B8AC-C9E96DFC7B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677200" y="3657600"/>
            <a:ext cx="430668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1154880" y="4891320"/>
            <a:ext cx="8825400" cy="112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AC6478-E908-462C-B244-31A05C8476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 w="0"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 w="0">
            <a:noFill/>
          </a:ln>
        </p:spPr>
      </p:pic>
      <p:sp>
        <p:nvSpPr>
          <p:cNvPr id="2" name="Oval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 w="0">
            <a:noFill/>
          </a:ln>
        </p:spPr>
      </p:pic>
      <p:pic>
        <p:nvPicPr>
          <p:cNvPr id="4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 w="0">
            <a:noFill/>
          </a:ln>
        </p:spPr>
      </p:pic>
      <p:sp>
        <p:nvSpPr>
          <p:cNvPr id="5" name="Rectangle 13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332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7200" spc="-1" strike="noStrike">
                <a:solidFill>
                  <a:schemeClr val="dk2"/>
                </a:solidFill>
                <a:latin typeface="Century Gothic"/>
              </a:rPr>
              <a:t>Образец заголовка</a:t>
            </a:r>
            <a:endParaRPr b="0" lang="en-US" sz="72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1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100" spc="-1" strike="noStrike">
                <a:solidFill>
                  <a:schemeClr val="dk1">
                    <a:tint val="75000"/>
                    <a:alpha val="60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100" spc="-1" strike="noStrike">
                <a:solidFill>
                  <a:schemeClr val="dk1">
                    <a:tint val="75000"/>
                    <a:alpha val="60000"/>
                  </a:schemeClr>
                </a:solidFill>
                <a:latin typeface="Century Gothic"/>
              </a:rPr>
              <a:t>&lt;дата/время&gt;</a:t>
            </a:r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2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3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28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AFC4740B-61C9-48DB-9CFA-5A5929AC76B2}" type="slidenum">
              <a:rPr b="0" lang="en-US" sz="28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entury Gothic"/>
              </a:rPr>
              <a:t>Для правки структуры щёлкните мышью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chemeClr val="dk1"/>
                </a:solidFill>
                <a:latin typeface="Century Gothic"/>
              </a:rPr>
              <a:t>Второй уровень структуры</a:t>
            </a:r>
            <a:endParaRPr b="0" lang="en-US" sz="1600" spc="-1" strike="noStrike">
              <a:solidFill>
                <a:schemeClr val="dk1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chemeClr val="dk1"/>
                </a:solidFill>
                <a:latin typeface="Century Gothic"/>
              </a:rPr>
              <a:t>Третий уровень структуры</a:t>
            </a:r>
            <a:endParaRPr b="0" lang="en-US" sz="1400" spc="-1" strike="noStrike">
              <a:solidFill>
                <a:schemeClr val="dk1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chemeClr val="dk1"/>
                </a:solidFill>
                <a:latin typeface="Century Gothic"/>
              </a:rPr>
              <a:t>Четвёртый уровень структуры</a:t>
            </a:r>
            <a:endParaRPr b="0" lang="en-US" sz="1400" spc="-1" strike="noStrike">
              <a:solidFill>
                <a:schemeClr val="dk1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entury Gothic"/>
              </a:rPr>
              <a:t>Пятый уровень структуры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entury Gothic"/>
              </a:rPr>
              <a:t>Шестой уровень структуры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entury Gothic"/>
              </a:rPr>
              <a:t>Седьмой уровень структуры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 w="0">
            <a:noFill/>
          </a:ln>
        </p:spPr>
      </p:pic>
      <p:sp>
        <p:nvSpPr>
          <p:cNvPr id="49" name="Oval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 w="0">
            <a:noFill/>
          </a:ln>
        </p:spPr>
      </p:pic>
      <p:sp>
        <p:nvSpPr>
          <p:cNvPr id="52" name="Rectangle 13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4200" spc="-1" strike="noStrike">
                <a:solidFill>
                  <a:schemeClr val="dk2"/>
                </a:solidFill>
                <a:latin typeface="Century Gothic"/>
              </a:rPr>
              <a:t>Образец заголовка</a:t>
            </a:r>
            <a:endParaRPr b="0" lang="en-US" sz="42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Второй уровень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ru-RU" sz="1600" spc="-1" strike="noStrike">
                <a:solidFill>
                  <a:schemeClr val="dk1"/>
                </a:solidFill>
                <a:latin typeface="Century Gothic"/>
              </a:rPr>
              <a:t>Третий уровень</a:t>
            </a:r>
            <a:endParaRPr b="0" lang="en-US" sz="1600" spc="-1" strike="noStrike">
              <a:solidFill>
                <a:schemeClr val="dk1"/>
              </a:solidFill>
              <a:latin typeface="Century Gothic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ru-RU" sz="1400" spc="-1" strike="noStrike">
                <a:solidFill>
                  <a:schemeClr val="dk1"/>
                </a:solidFill>
                <a:latin typeface="Century Gothic"/>
              </a:rPr>
              <a:t>Четвертый уровень</a:t>
            </a:r>
            <a:endParaRPr b="0" lang="en-US" sz="1400" spc="-1" strike="noStrike">
              <a:solidFill>
                <a:schemeClr val="dk1"/>
              </a:solidFill>
              <a:latin typeface="Century Gothic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ru-RU" sz="1400" spc="-1" strike="noStrike">
                <a:solidFill>
                  <a:schemeClr val="dk1"/>
                </a:solidFill>
                <a:latin typeface="Century Gothic"/>
              </a:rPr>
              <a:t>Пятый уровень</a:t>
            </a:r>
            <a:endParaRPr b="0" lang="en-US" sz="14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4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100" spc="-1" strike="noStrike">
                <a:solidFill>
                  <a:schemeClr val="dk1">
                    <a:tint val="75000"/>
                    <a:alpha val="60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100" spc="-1" strike="noStrike">
                <a:solidFill>
                  <a:schemeClr val="dk1">
                    <a:tint val="75000"/>
                    <a:alpha val="60000"/>
                  </a:schemeClr>
                </a:solidFill>
                <a:latin typeface="Century Gothic"/>
              </a:rPr>
              <a:t>&lt;дата/время&gt;</a:t>
            </a:r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5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6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28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E3649E15-79C0-4071-8908-805EA6734016}" type="slidenum">
              <a:rPr b="0" lang="en-US" sz="28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 w="0">
            <a:noFill/>
          </a:ln>
        </p:spPr>
      </p:pic>
      <p:sp>
        <p:nvSpPr>
          <p:cNvPr id="96" name="Oval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 w="0">
            <a:noFill/>
          </a:ln>
        </p:spPr>
      </p:pic>
      <p:sp>
        <p:nvSpPr>
          <p:cNvPr id="99" name="Rectangle 13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19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chemeClr val="dk2"/>
                </a:solidFill>
                <a:latin typeface="Century Gothic"/>
              </a:rPr>
              <a:t>Образец заголовка</a:t>
            </a:r>
            <a:endParaRPr b="0" lang="en-US" sz="4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154880" y="3657600"/>
            <a:ext cx="8825400" cy="236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Образец текста</a:t>
            </a: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7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100" spc="-1" strike="noStrike">
                <a:solidFill>
                  <a:schemeClr val="dk1">
                    <a:tint val="75000"/>
                    <a:alpha val="60000"/>
                  </a:schemeClr>
                </a:solidFill>
                <a:latin typeface="Century Gothic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100" spc="-1" strike="noStrike">
                <a:solidFill>
                  <a:schemeClr val="dk1">
                    <a:tint val="75000"/>
                    <a:alpha val="60000"/>
                  </a:schemeClr>
                </a:solidFill>
                <a:latin typeface="Century Gothic"/>
              </a:rPr>
              <a:t>&lt;дата/время&gt;</a:t>
            </a:r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ftr" idx="8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sldNum" idx="9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28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B0D48A6D-B399-4C30-B576-BB2D767D20BF}" type="slidenum">
              <a:rPr b="0" lang="en-US" sz="28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consultant.ru/document/cons_doc_LAW_10699/8a73d26dba7976d6c43cc94aa1515368fef256f0/" TargetMode="External"/><Relationship Id="rId2" Type="http://schemas.openxmlformats.org/officeDocument/2006/relationships/hyperlink" Target="https://www.consultant.ru/document/cons_doc_LAW_10699/8a73d26dba7976d6c43cc94aa1515368fef256f0/" TargetMode="Externa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332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72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Bold"/>
              </a:rPr>
              <a:t>УГОЛОВНАЯ</a:t>
            </a:r>
            <a:r>
              <a:rPr b="0" lang="ru-RU" sz="7200" spc="-1" strike="noStrike">
                <a:solidFill>
                  <a:schemeClr val="dk2"/>
                </a:solidFill>
                <a:latin typeface="Century Gothic"/>
              </a:rPr>
              <a:t> </a:t>
            </a:r>
            <a:r>
              <a:rPr b="0" lang="ru-RU" sz="2400" spc="-1" strike="noStrike">
                <a:solidFill>
                  <a:schemeClr val="dk2"/>
                </a:solidFill>
                <a:latin typeface="Century Gothic"/>
              </a:rPr>
              <a:t>ОТВЕТСВЕННОСТЬ</a:t>
            </a:r>
            <a:endParaRPr b="0" lang="en-US" sz="24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1154880" y="4777560"/>
            <a:ext cx="8825400" cy="86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 cap="all">
                <a:solidFill>
                  <a:schemeClr val="lt2">
                    <a:lumMod val="40000"/>
                    <a:lumOff val="60000"/>
                  </a:schemeClr>
                </a:solidFill>
                <a:latin typeface="Century Gothic"/>
              </a:rPr>
              <a:t>За </a:t>
            </a:r>
            <a:r>
              <a:rPr b="0" lang="ru-RU" sz="44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КЛЕВЕТУ</a:t>
            </a:r>
            <a:r>
              <a:rPr b="0" lang="ru-RU" sz="4400" spc="-1" strike="noStrike" cap="all">
                <a:solidFill>
                  <a:schemeClr val="lt2">
                    <a:lumMod val="40000"/>
                    <a:lumOff val="60000"/>
                  </a:schemeClr>
                </a:solidFill>
                <a:latin typeface="Century Gothic"/>
              </a:rPr>
              <a:t> </a:t>
            </a:r>
            <a:r>
              <a:rPr b="0" lang="ru-RU" sz="2400" spc="-1" strike="noStrike" cap="all">
                <a:solidFill>
                  <a:schemeClr val="lt2">
                    <a:lumMod val="40000"/>
                    <a:lumOff val="60000"/>
                  </a:schemeClr>
                </a:solidFill>
                <a:latin typeface="Century Gothic"/>
              </a:rPr>
              <a:t>предусмотрена </a:t>
            </a:r>
            <a:r>
              <a:rPr b="0" lang="ru-RU" sz="2400" spc="-1" strike="noStrike" cap="all">
                <a:solidFill>
                  <a:schemeClr val="lt2">
                    <a:lumMod val="40000"/>
                    <a:lumOff val="60000"/>
                  </a:schemeClr>
                </a:solidFill>
                <a:latin typeface="Arial Black"/>
              </a:rPr>
              <a:t>ст. 128.1 УК РФ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357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209880" y="71280"/>
            <a:ext cx="6971040" cy="867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chemeClr val="dk2"/>
                </a:solidFill>
                <a:latin typeface="Bahnschrift SemiCondensed"/>
              </a:rPr>
              <a:t>ЧТО ТАКОЕ </a:t>
            </a:r>
            <a:r>
              <a:rPr b="0" lang="ru-RU" sz="48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Condensed"/>
              </a:rPr>
              <a:t>КЛЕВЕТА</a:t>
            </a:r>
            <a:br>
              <a:rPr sz="800"/>
            </a:br>
            <a:endParaRPr b="0" lang="en-US" sz="4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19400" y="813600"/>
            <a:ext cx="6417360" cy="4772880"/>
          </a:xfrm>
          <a:prstGeom prst="rect">
            <a:avLst/>
          </a:prstGeom>
          <a:noFill/>
          <a:ln w="0">
            <a:noFill/>
          </a:ln>
          <a:effectLst>
            <a:outerShdw dist="12600" dir="5400000" blurRad="108000" rotWithShape="0">
              <a:srgbClr val="000000"/>
            </a:outerShdw>
          </a:effectLst>
        </p:spPr>
        <p:txBody>
          <a:bodyPr lIns="91440" rIns="91440" tIns="45720" bIns="45720" anchor="t">
            <a:normAutofit fontScale="58962"/>
          </a:bodyPr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Bahnschrift SemiBold SemiConden"/>
              </a:rPr>
              <a:t>если кратко, то </a:t>
            </a:r>
            <a:r>
              <a:rPr b="0" lang="ru-RU" sz="3600" spc="-1" strike="noStrike">
                <a:solidFill>
                  <a:schemeClr val="lt2">
                    <a:lumMod val="60000"/>
                    <a:lumOff val="40000"/>
                  </a:schemeClr>
                </a:solidFill>
                <a:latin typeface="Bahnschrift SemiBold SemiConden"/>
              </a:rPr>
              <a:t>клевета</a:t>
            </a:r>
            <a:r>
              <a:rPr b="0" lang="ru-RU" sz="20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Bold SemiConden"/>
              </a:rPr>
              <a:t> </a:t>
            </a:r>
            <a:r>
              <a:rPr b="0" lang="ru-RU" sz="2000" spc="-1" strike="noStrike">
                <a:solidFill>
                  <a:schemeClr val="dk1"/>
                </a:solidFill>
                <a:latin typeface="Bahnschrift SemiBold SemiConden"/>
              </a:rPr>
              <a:t>— это распространение кем-либо заведомой лжи о другом человеке или группе людей, и эта ложь порочит его (их) честь и достоинство и портит репутацию.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indent="0" algn="ctr" defTabSz="4572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chemeClr val="dk1"/>
                </a:solidFill>
                <a:latin typeface="Bahnschrift SemiBold SemiConden"/>
              </a:rPr>
              <a:t>Обратите внимание: </a:t>
            </a:r>
            <a:r>
              <a:rPr b="0" lang="ru-RU" sz="2000" spc="-1" strike="noStrike">
                <a:solidFill>
                  <a:schemeClr val="dk1"/>
                </a:solidFill>
                <a:latin typeface="Bahnschrift SemiBold SemiConden"/>
              </a:rPr>
              <a:t>заведомой лжи! 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indent="0" algn="ctr" defTabSz="457200"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Bahnschrift SemiBold SemiConden"/>
              </a:rPr>
              <a:t>То есть клеветник прекрасно знает, что он врет, но удержаться не может, или, что более вероятно, не хочет.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4000" spc="-1" strike="noStrike">
                <a:solidFill>
                  <a:srgbClr val="ffff00"/>
                </a:solidFill>
                <a:latin typeface="Bahnschrift SemiBold SemiConden"/>
              </a:rPr>
              <a:t>Подчеркнем, что клевета — уголовно наказуемое деяние. </a:t>
            </a:r>
            <a:endParaRPr b="0" lang="en-US" sz="4000" spc="-1" strike="noStrike">
              <a:solidFill>
                <a:schemeClr val="dk1"/>
              </a:solidFill>
              <a:latin typeface="Century Gothic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4600" spc="-1" strike="noStrike" u="sng">
                <a:solidFill>
                  <a:schemeClr val="lt2">
                    <a:lumMod val="60000"/>
                    <a:lumOff val="40000"/>
                  </a:schemeClr>
                </a:solidFill>
                <a:uFillTx/>
                <a:latin typeface="Bahnschrift SemiBold SemiConden"/>
              </a:rPr>
              <a:t>С</a:t>
            </a:r>
            <a:r>
              <a:rPr b="0" lang="ru-RU" sz="4600" spc="-1" strike="noStrike" u="sng">
                <a:solidFill>
                  <a:schemeClr val="lt2">
                    <a:lumMod val="60000"/>
                    <a:lumOff val="40000"/>
                  </a:schemeClr>
                </a:solidFill>
                <a:uFillTx/>
                <a:latin typeface="Bahnschrift SemiBold SemiConden"/>
                <a:hlinkClick r:id="rId1"/>
              </a:rPr>
              <a:t>татьей 128.1 Уголовного </a:t>
            </a:r>
            <a:r>
              <a:rPr b="0" lang="ru-RU" sz="4600" spc="-1" strike="noStrike" u="sng">
                <a:solidFill>
                  <a:schemeClr val="lt2">
                    <a:lumMod val="60000"/>
                    <a:lumOff val="40000"/>
                  </a:schemeClr>
                </a:solidFill>
                <a:uFillTx/>
                <a:latin typeface="Bahnschrift SemiBold SemiConden"/>
                <a:hlinkClick r:id="rId2"/>
              </a:rPr>
              <a:t>кодекса РФ</a:t>
            </a:r>
            <a:r>
              <a:rPr b="0" lang="ru-RU" sz="4600" spc="-1" strike="noStrike" u="sng">
                <a:solidFill>
                  <a:schemeClr val="lt2">
                    <a:lumMod val="60000"/>
                    <a:lumOff val="40000"/>
                  </a:schemeClr>
                </a:solidFill>
                <a:uFillTx/>
                <a:latin typeface="Bahnschrift SemiBold SemiConden"/>
              </a:rPr>
              <a:t> </a:t>
            </a:r>
            <a:endParaRPr b="0" lang="en-US" sz="4600" spc="-1" strike="noStrike">
              <a:solidFill>
                <a:schemeClr val="dk1"/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Bahnschrift SemiBold SemiConden"/>
              </a:rPr>
              <a:t>предусмотрены весьма суровые наказания: 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Bahnschrift SemiBold SemiConden"/>
              </a:rPr>
              <a:t>Штраф до 1 млн рублей и лишение свободы на срок до двух лет. Также клеветника могут отправить на принудительные работы или арестовать на два месяца;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Bahnschrift SemiBold SemiConden"/>
              </a:rPr>
              <a:t>за клевету о том, что кто-то страдает опасным для других недугом, например туберкулезом или венерическим заболеванием, штраф составит 3 млн рублей, либо клеветник уедет в колонию на срок до четырех лет;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Bahnschrift SemiBold SemiConden"/>
              </a:rPr>
              <a:t>если кого-то ложно обвинили в тяжком преступлении, виновному придется заплатить за эту клевету уже 5 млн рублей или провести за решеткой до пяти лет.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indent="0" algn="just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pic>
        <p:nvPicPr>
          <p:cNvPr id="146" name="Рисунок 4" descr=""/>
          <p:cNvPicPr/>
          <p:nvPr/>
        </p:nvPicPr>
        <p:blipFill>
          <a:blip r:embed="rId3"/>
          <a:srcRect l="30959" t="23050" r="30637" b="310"/>
          <a:stretch/>
        </p:blipFill>
        <p:spPr>
          <a:xfrm>
            <a:off x="7046640" y="0"/>
            <a:ext cx="5144760" cy="685764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7" descr=""/>
          <p:cNvPicPr/>
          <p:nvPr/>
        </p:nvPicPr>
        <p:blipFill>
          <a:blip r:embed="rId4"/>
          <a:srcRect l="8876" t="28120" r="8762" b="28573"/>
          <a:stretch/>
        </p:blipFill>
        <p:spPr>
          <a:xfrm>
            <a:off x="419400" y="5587200"/>
            <a:ext cx="6417360" cy="93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45400" y="176040"/>
            <a:ext cx="11350080" cy="77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ru-RU" sz="42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Bold"/>
              </a:rPr>
              <a:t>РАЗБЕРЕМСЯ С ОТДЕЛЬНЫМИ ТЕРМИНАМИ</a:t>
            </a:r>
            <a:endParaRPr b="0" lang="en-US" sz="42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260280" y="947880"/>
            <a:ext cx="6895080" cy="5299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0986"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7600" spc="-1" strike="noStrike">
                <a:solidFill>
                  <a:schemeClr val="dk1"/>
                </a:solidFill>
                <a:latin typeface="Century Gothic"/>
              </a:rPr>
              <a:t>честь</a:t>
            </a: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 — </a:t>
            </a:r>
            <a:r>
              <a:rPr b="0" lang="ru-RU" sz="4900" spc="-1" strike="noStrike">
                <a:solidFill>
                  <a:schemeClr val="dk1"/>
                </a:solidFill>
                <a:latin typeface="Century Gothic"/>
              </a:rPr>
              <a:t>это общественная оценка личности, нравственных и других качеств.</a:t>
            </a:r>
            <a:endParaRPr b="0" lang="en-US" sz="4900" spc="-1" strike="noStrike">
              <a:solidFill>
                <a:schemeClr val="dk1"/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9300" spc="-1" strike="noStrike">
                <a:solidFill>
                  <a:schemeClr val="dk1"/>
                </a:solidFill>
                <a:latin typeface="Century Gothic"/>
              </a:rPr>
              <a:t>достоинство</a:t>
            </a: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 —</a:t>
            </a:r>
            <a:r>
              <a:rPr b="0" lang="ru-RU" sz="4900" spc="-1" strike="noStrike">
                <a:solidFill>
                  <a:schemeClr val="dk1"/>
                </a:solidFill>
                <a:latin typeface="Century Gothic"/>
              </a:rPr>
              <a:t> это внутренняя самооценка человека.</a:t>
            </a:r>
            <a:endParaRPr b="0" lang="en-US" sz="4900" spc="-1" strike="noStrike">
              <a:solidFill>
                <a:schemeClr val="dk1"/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3900" spc="-1" strike="noStrike">
                <a:solidFill>
                  <a:schemeClr val="dk1"/>
                </a:solidFill>
                <a:latin typeface="Century Gothic"/>
              </a:rPr>
              <a:t>репутация</a:t>
            </a:r>
            <a:r>
              <a:rPr b="0" lang="ru-RU" sz="7300" spc="-1" strike="noStrike">
                <a:solidFill>
                  <a:schemeClr val="dk1"/>
                </a:solidFill>
                <a:latin typeface="Century Gothic"/>
              </a:rPr>
              <a:t> </a:t>
            </a: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— </a:t>
            </a:r>
            <a:r>
              <a:rPr b="0" lang="ru-RU" sz="4900" spc="-1" strike="noStrike">
                <a:solidFill>
                  <a:schemeClr val="dk1"/>
                </a:solidFill>
                <a:latin typeface="Century Gothic"/>
              </a:rPr>
              <a:t>это мнение окружающих о деловых качествах, способностях, компетенции.</a:t>
            </a:r>
            <a:endParaRPr b="0" lang="en-US" sz="4900" spc="-1" strike="noStrike">
              <a:solidFill>
                <a:schemeClr val="dk1"/>
              </a:solidFill>
              <a:latin typeface="Century Gothic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7400" spc="-1" strike="noStrike">
                <a:solidFill>
                  <a:schemeClr val="accent2"/>
                </a:solidFill>
                <a:latin typeface="Bahnschrift Condensed"/>
              </a:rPr>
              <a:t>Информацию можно признать клеветой только при совпадении таких четырех условий:</a:t>
            </a:r>
            <a:endParaRPr b="0" lang="en-US" sz="7400" spc="-1" strike="noStrike">
              <a:solidFill>
                <a:schemeClr val="dk1"/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"/>
              <a:tabLst>
                <a:tab algn="l" pos="0"/>
              </a:tabLst>
            </a:pPr>
            <a:r>
              <a:rPr b="1" lang="ru-RU" sz="7200" spc="-1" strike="noStrike">
                <a:solidFill>
                  <a:schemeClr val="accent2"/>
                </a:solidFill>
                <a:latin typeface="Century Gothic"/>
              </a:rPr>
              <a:t>Установлен факт распространения.</a:t>
            </a:r>
            <a:r>
              <a:rPr b="0" lang="ru-RU" sz="3400" spc="-1" strike="noStrike">
                <a:solidFill>
                  <a:schemeClr val="dk1"/>
                </a:solidFill>
                <a:latin typeface="Century Gothic"/>
              </a:rPr>
              <a:t> Если сведения не стали известны третьим лицам — это не распространение. Публикация в интернете с такими обвинениями тоже может повлечь уголовную ответственность. Достаточно сообщить порочащие сведения хотя бы одному человеку — и даже устно.</a:t>
            </a:r>
            <a:endParaRPr b="0" lang="en-US" sz="3400" spc="-1" strike="noStrike">
              <a:solidFill>
                <a:schemeClr val="dk1"/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"/>
              <a:tabLst>
                <a:tab algn="l" pos="0"/>
              </a:tabLst>
            </a:pPr>
            <a:r>
              <a:rPr b="1" lang="ru-RU" sz="7200" spc="-1" strike="noStrike">
                <a:solidFill>
                  <a:schemeClr val="accent2"/>
                </a:solidFill>
                <a:latin typeface="Century Gothic"/>
              </a:rPr>
              <a:t>Сведения заведомо ложные.</a:t>
            </a:r>
            <a:r>
              <a:rPr b="0" lang="ru-RU" sz="3400" spc="-1" strike="noStrike">
                <a:solidFill>
                  <a:schemeClr val="dk1"/>
                </a:solidFill>
                <a:latin typeface="Century Gothic"/>
              </a:rPr>
              <a:t> То есть они не соответствуют действительности и утверждают факты, которых точно не было. А тот, кто распространяет эти сведения, точно знает, что это неправда. Если человек добросовестно заблуждается, то есть думает, что это правда, — такое распространение клеветой не считается. </a:t>
            </a:r>
            <a:endParaRPr b="0" lang="en-US" sz="3400" spc="-1" strike="noStrike">
              <a:solidFill>
                <a:schemeClr val="dk1"/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"/>
              <a:tabLst>
                <a:tab algn="l" pos="0"/>
              </a:tabLst>
            </a:pPr>
            <a:r>
              <a:rPr b="1" lang="ru-RU" sz="8000" spc="-1" strike="noStrike">
                <a:solidFill>
                  <a:schemeClr val="accent2"/>
                </a:solidFill>
                <a:latin typeface="Century Gothic"/>
              </a:rPr>
              <a:t>Сведения порочащие</a:t>
            </a:r>
            <a:r>
              <a:rPr b="0" lang="ru-RU" sz="3400" spc="-1" strike="noStrike">
                <a:solidFill>
                  <a:schemeClr val="dk1"/>
                </a:solidFill>
                <a:latin typeface="Century Gothic"/>
              </a:rPr>
              <a:t> — то есть они умаляют честь и достоинство человека, подрывают репутацию. При этом информация должна касаться конкретных фактов или событий. Оценочные суждения, личное мнение и неприятные обзывательства — это еще не клевета. Назвать человека с двумя высшими образованиями идиотом — оскорбление, но не клевета и под уголовную ответственность не попадает. А вот обвинения в нечестных поступках, нарушении закона, деловой этики, правил поведения в личной или политической жизни — это порочащие сведения.</a:t>
            </a:r>
            <a:endParaRPr b="0" lang="en-US" sz="3400" spc="-1" strike="noStrike">
              <a:solidFill>
                <a:schemeClr val="dk1"/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"/>
              <a:tabLst>
                <a:tab algn="l" pos="0"/>
              </a:tabLst>
            </a:pPr>
            <a:r>
              <a:rPr b="1" lang="ru-RU" sz="8000" spc="-1" strike="noStrike">
                <a:solidFill>
                  <a:schemeClr val="accent2"/>
                </a:solidFill>
                <a:latin typeface="Century Gothic"/>
              </a:rPr>
              <a:t>Есть прямой умысел.</a:t>
            </a:r>
            <a:r>
              <a:rPr b="0" lang="ru-RU" sz="8000" spc="-1" strike="noStrike">
                <a:solidFill>
                  <a:schemeClr val="dk1"/>
                </a:solidFill>
                <a:latin typeface="Century Gothic"/>
              </a:rPr>
              <a:t> </a:t>
            </a:r>
            <a:r>
              <a:rPr b="0" lang="ru-RU" sz="3400" spc="-1" strike="noStrike">
                <a:solidFill>
                  <a:schemeClr val="dk1"/>
                </a:solidFill>
                <a:latin typeface="Century Gothic"/>
              </a:rPr>
              <a:t>Это значит, что человек заранее понимал, что распространяет неправду и что она кого-то опорочит, но все равно публиковал или оглашал информацию. </a:t>
            </a:r>
            <a:endParaRPr b="0" lang="en-US" sz="3400" spc="-1" strike="noStrike">
              <a:solidFill>
                <a:schemeClr val="dk1"/>
              </a:solidFill>
              <a:latin typeface="Century Gothic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8000" spc="-1" strike="noStrike">
                <a:solidFill>
                  <a:schemeClr val="lt2">
                    <a:lumMod val="40000"/>
                    <a:lumOff val="60000"/>
                  </a:schemeClr>
                </a:solidFill>
                <a:latin typeface="Century Gothic"/>
              </a:rPr>
              <a:t>Распространение порочащих сведений, которые при этом являются правдой, — это не клевета.</a:t>
            </a:r>
            <a:endParaRPr b="0" lang="en-US" sz="8000" spc="-1" strike="noStrike">
              <a:solidFill>
                <a:schemeClr val="dk1"/>
              </a:solidFill>
              <a:latin typeface="Century Gothic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400" spc="-1" strike="noStrike">
                <a:solidFill>
                  <a:schemeClr val="dk1"/>
                </a:solidFill>
                <a:latin typeface="Century Gothic"/>
              </a:rPr>
              <a:t>Например, есть решение суда о том, что какой-то чиновник брал взятку. Обсуждение этого факта в соцсетях не повлечет уголовную ответственность, даже если потом решение получится обжаловать.</a:t>
            </a:r>
            <a:endParaRPr b="0" lang="en-US" sz="3400" spc="-1" strike="noStrike">
              <a:solidFill>
                <a:schemeClr val="dk1"/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pic>
        <p:nvPicPr>
          <p:cNvPr id="150" name="Рисунок 4" descr=""/>
          <p:cNvPicPr/>
          <p:nvPr/>
        </p:nvPicPr>
        <p:blipFill>
          <a:blip r:embed="rId1"/>
          <a:stretch/>
        </p:blipFill>
        <p:spPr>
          <a:xfrm>
            <a:off x="6946200" y="1166040"/>
            <a:ext cx="5245560" cy="569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80" y="0"/>
            <a:ext cx="9896400" cy="1610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Как возбуждают дела за клевету</a:t>
            </a:r>
            <a:br>
              <a:rPr sz="4800"/>
            </a:br>
            <a:endParaRPr b="0" lang="en-US" sz="48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219560" y="1157760"/>
            <a:ext cx="7887960" cy="551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Уголовное дело по ч. 1 ст. 128.1 УК РФ возбуждается на основании заявления потерпевшего.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Остальные части ст. 128.1 УК РФ — это дела публичного обвинения. Дело можно возбудить не только по заявлению потерпевшего, но и если полиция сама заметит нарушение. </a:t>
            </a:r>
            <a:endParaRPr b="0" lang="en-US" sz="2000" spc="-1" strike="noStrike">
              <a:solidFill>
                <a:schemeClr val="dk1"/>
              </a:solidFill>
              <a:latin typeface="Century Gothic"/>
            </a:endParaRPr>
          </a:p>
        </p:txBody>
      </p:sp>
      <p:pic>
        <p:nvPicPr>
          <p:cNvPr id="153" name="Рисунок 4" descr=""/>
          <p:cNvPicPr/>
          <p:nvPr/>
        </p:nvPicPr>
        <p:blipFill>
          <a:blip r:embed="rId1"/>
          <a:stretch/>
        </p:blipFill>
        <p:spPr>
          <a:xfrm>
            <a:off x="83880" y="1610640"/>
            <a:ext cx="4135320" cy="513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154880" y="402840"/>
            <a:ext cx="9096120" cy="114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dk1"/>
                </a:solidFill>
                <a:latin typeface="Century Gothic"/>
              </a:rPr>
              <a:t>Помните! Незнание закона не освобождает от ответственности</a:t>
            </a:r>
            <a:endParaRPr b="0" lang="en-US" sz="36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1154880" y="3657600"/>
            <a:ext cx="8825400" cy="236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entury Gothic"/>
            </a:endParaRPr>
          </a:p>
        </p:txBody>
      </p:sp>
      <p:pic>
        <p:nvPicPr>
          <p:cNvPr id="156" name="Рисунок 4" descr=""/>
          <p:cNvPicPr/>
          <p:nvPr/>
        </p:nvPicPr>
        <p:blipFill>
          <a:blip r:embed="rId1"/>
          <a:stretch/>
        </p:blipFill>
        <p:spPr>
          <a:xfrm>
            <a:off x="1154880" y="1652760"/>
            <a:ext cx="8825400" cy="493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Ион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7000"/>
                <a:lumMod val="124000"/>
              </a:schemeClr>
            </a:gs>
            <a:gs pos="100000">
              <a:schemeClr val="phClr">
                <a:tint val="96000"/>
                <a:shade val="88000"/>
                <a:lumMod val="76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Ион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7000"/>
                <a:lumMod val="124000"/>
              </a:schemeClr>
            </a:gs>
            <a:gs pos="100000">
              <a:schemeClr val="phClr">
                <a:tint val="96000"/>
                <a:shade val="88000"/>
                <a:lumMod val="76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Ион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7000"/>
                <a:lumMod val="124000"/>
              </a:schemeClr>
            </a:gs>
            <a:gs pos="100000">
              <a:schemeClr val="phClr">
                <a:tint val="96000"/>
                <a:shade val="88000"/>
                <a:lumMod val="76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</TotalTime>
  <Application>LibreOffice/7.6.2.1$Windows_X86_64 LibreOffice_project/56f7684011345957bbf33a7ee678afaf4d2ba333</Application>
  <AppVersion>15.0000</AppVersion>
  <Words>622</Words>
  <Paragraphs>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2024-03-06T07:49:10Z</dcterms:created>
  <dc:creator>Сандан-оол Айдыс Шолбанович</dc:creator>
  <dc:description/>
  <dc:language>ru-RU</dc:language>
  <cp:lastModifiedBy/>
  <dcterms:modified xsi:type="dcterms:W3CDTF">2024-06-22T09:11:59Z</dcterms:modified>
  <cp:revision>15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5</vt:i4>
  </property>
</Properties>
</file>